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6858000" cy="9899650"/>
  <p:notesSz cx="6738938" cy="987266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8777" autoAdjust="0"/>
    <p:restoredTop sz="94660"/>
  </p:normalViewPr>
  <p:slideViewPr>
    <p:cSldViewPr snapToGrid="0">
      <p:cViewPr varScale="1">
        <p:scale>
          <a:sx n="54" d="100"/>
          <a:sy n="54" d="100"/>
        </p:scale>
        <p:origin x="327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0152"/>
            <a:ext cx="5829300" cy="3446545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199609"/>
            <a:ext cx="5143500" cy="239012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7009E-C3F2-4E4F-98AD-F8C2219C6289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F5E37-464D-410D-8017-AC199E01C0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481953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7009E-C3F2-4E4F-98AD-F8C2219C6289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F5E37-464D-410D-8017-AC199E01C0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1436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065"/>
            <a:ext cx="1478756" cy="8389496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065"/>
            <a:ext cx="4350544" cy="8389496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7009E-C3F2-4E4F-98AD-F8C2219C6289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F5E37-464D-410D-8017-AC199E01C0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3368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7009E-C3F2-4E4F-98AD-F8C2219C6289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F5E37-464D-410D-8017-AC199E01C0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988350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8040"/>
            <a:ext cx="5915025" cy="411797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4977"/>
            <a:ext cx="5915025" cy="2165548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7009E-C3F2-4E4F-98AD-F8C2219C6289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F5E37-464D-410D-8017-AC199E01C0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9445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5323"/>
            <a:ext cx="2914650" cy="62812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5323"/>
            <a:ext cx="2914650" cy="628123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7009E-C3F2-4E4F-98AD-F8C2219C6289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F5E37-464D-410D-8017-AC199E01C0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35903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067"/>
            <a:ext cx="5915025" cy="191347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6790"/>
            <a:ext cx="2901255" cy="11893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6122"/>
            <a:ext cx="2901255" cy="531877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6790"/>
            <a:ext cx="2915543" cy="11893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6122"/>
            <a:ext cx="2915543" cy="531877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7009E-C3F2-4E4F-98AD-F8C2219C6289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F5E37-464D-410D-8017-AC199E01C0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273495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7009E-C3F2-4E4F-98AD-F8C2219C6289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F5E37-464D-410D-8017-AC199E01C0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994564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7009E-C3F2-4E4F-98AD-F8C2219C6289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F5E37-464D-410D-8017-AC199E01C0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19190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59977"/>
            <a:ext cx="2211884" cy="2309918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5368"/>
            <a:ext cx="3471863" cy="7035168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69895"/>
            <a:ext cx="2211884" cy="550209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7009E-C3F2-4E4F-98AD-F8C2219C6289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F5E37-464D-410D-8017-AC199E01C0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2543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59977"/>
            <a:ext cx="2211884" cy="2309918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5368"/>
            <a:ext cx="3471863" cy="7035168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69895"/>
            <a:ext cx="2211884" cy="550209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D7009E-C3F2-4E4F-98AD-F8C2219C6289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BF5E37-464D-410D-8017-AC199E01C0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994448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067"/>
            <a:ext cx="5915025" cy="19134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5323"/>
            <a:ext cx="5915025" cy="62812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75511"/>
            <a:ext cx="1543050" cy="527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D7009E-C3F2-4E4F-98AD-F8C2219C6289}" type="datetimeFigureOut">
              <a:rPr kumimoji="1" lang="ja-JP" altLang="en-US" smtClean="0"/>
              <a:t>2025/9/5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75511"/>
            <a:ext cx="2314575" cy="527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75511"/>
            <a:ext cx="1543050" cy="52706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BF5E37-464D-410D-8017-AC199E01C0E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9642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図 16">
            <a:extLst>
              <a:ext uri="{FF2B5EF4-FFF2-40B4-BE49-F238E27FC236}">
                <a16:creationId xmlns:a16="http://schemas.microsoft.com/office/drawing/2014/main" id="{189FAA75-1BB7-8851-F0AB-C62C388DF8F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5039" t="9529" r="4977" b="8450"/>
          <a:stretch>
            <a:fillRect/>
          </a:stretch>
        </p:blipFill>
        <p:spPr>
          <a:xfrm>
            <a:off x="3955689" y="5525488"/>
            <a:ext cx="2777512" cy="1938069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2303E2CE-9E19-369D-0BD7-30EF301D56A7}"/>
              </a:ext>
            </a:extLst>
          </p:cNvPr>
          <p:cNvPicPr>
            <a:picLocks noChangeAspect="1"/>
          </p:cNvPicPr>
          <p:nvPr/>
        </p:nvPicPr>
        <p:blipFill>
          <a:blip r:embed="rId3"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25" t="3464" r="4195" b="3700"/>
          <a:stretch>
            <a:fillRect/>
          </a:stretch>
        </p:blipFill>
        <p:spPr>
          <a:xfrm>
            <a:off x="3962400" y="1289321"/>
            <a:ext cx="2843523" cy="2522725"/>
          </a:xfrm>
          <a:prstGeom prst="rect">
            <a:avLst/>
          </a:prstGeom>
        </p:spPr>
      </p:pic>
      <p:sp>
        <p:nvSpPr>
          <p:cNvPr id="10" name="四角形: 角を丸くする 9">
            <a:extLst>
              <a:ext uri="{FF2B5EF4-FFF2-40B4-BE49-F238E27FC236}">
                <a16:creationId xmlns:a16="http://schemas.microsoft.com/office/drawing/2014/main" id="{885BE5A3-6365-B27B-E9A2-7700EE701043}"/>
              </a:ext>
            </a:extLst>
          </p:cNvPr>
          <p:cNvSpPr/>
          <p:nvPr/>
        </p:nvSpPr>
        <p:spPr>
          <a:xfrm>
            <a:off x="0" y="1645044"/>
            <a:ext cx="4705120" cy="1554055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600"/>
              </a:spcAft>
            </a:pPr>
            <a:r>
              <a:rPr kumimoji="1" lang="ja-JP" altLang="en-US" sz="24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高次脳機能障害</a:t>
            </a:r>
            <a:r>
              <a:rPr kumimoji="1" lang="ja-JP" altLang="en-US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のことで</a:t>
            </a:r>
            <a:endParaRPr kumimoji="1" lang="en-US" altLang="ja-JP" sz="2274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24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悩んでいませんか？</a:t>
            </a:r>
            <a:endParaRPr kumimoji="1" lang="en-US" altLang="ja-JP" sz="24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2400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話ができる場所ありますか？</a:t>
            </a: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78D52D65-104C-D1C2-A6E3-65F82B74FA4E}"/>
              </a:ext>
            </a:extLst>
          </p:cNvPr>
          <p:cNvSpPr/>
          <p:nvPr/>
        </p:nvSpPr>
        <p:spPr>
          <a:xfrm>
            <a:off x="219078" y="3585227"/>
            <a:ext cx="6464082" cy="114988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高次脳機能障害とは</a:t>
            </a:r>
            <a:r>
              <a:rPr kumimoji="1" lang="en-US" altLang="ja-JP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…</a:t>
            </a:r>
          </a:p>
          <a:p>
            <a:r>
              <a:rPr kumimoji="1"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病気やケガが原因で「覚えられない」「気が散って集中できない」「怒りっぽくなった」</a:t>
            </a:r>
            <a:endParaRPr kumimoji="1"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600"/>
              </a:spcAft>
            </a:pPr>
            <a:r>
              <a:rPr kumimoji="1"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「こだわりが強くなった」などの症状により社会生活で困りごとがある状況です。</a:t>
            </a:r>
            <a:endParaRPr kumimoji="1"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見えづらく・わかりづらい障害と言われ、相談できる場所が少ないのが現状です。</a:t>
            </a:r>
            <a:endParaRPr kumimoji="1"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困っていること、悩み、疑問など何でも結構ですので、お気軽にご参加ください。</a:t>
            </a:r>
            <a:endParaRPr kumimoji="1" lang="en-US" altLang="ja-JP" sz="12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3" name="四角形: 角を丸くする 12">
            <a:extLst>
              <a:ext uri="{FF2B5EF4-FFF2-40B4-BE49-F238E27FC236}">
                <a16:creationId xmlns:a16="http://schemas.microsoft.com/office/drawing/2014/main" id="{2814F5D0-D186-A076-D46B-30731340A3B2}"/>
              </a:ext>
            </a:extLst>
          </p:cNvPr>
          <p:cNvSpPr/>
          <p:nvPr/>
        </p:nvSpPr>
        <p:spPr>
          <a:xfrm>
            <a:off x="31237" y="6022699"/>
            <a:ext cx="598681" cy="407015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場所</a:t>
            </a:r>
          </a:p>
        </p:txBody>
      </p:sp>
      <p:sp>
        <p:nvSpPr>
          <p:cNvPr id="14" name="四角形: 角を丸くする 13">
            <a:extLst>
              <a:ext uri="{FF2B5EF4-FFF2-40B4-BE49-F238E27FC236}">
                <a16:creationId xmlns:a16="http://schemas.microsoft.com/office/drawing/2014/main" id="{5B0B6C58-5F8B-12DE-0129-BC3D9EB4A045}"/>
              </a:ext>
            </a:extLst>
          </p:cNvPr>
          <p:cNvSpPr/>
          <p:nvPr/>
        </p:nvSpPr>
        <p:spPr>
          <a:xfrm>
            <a:off x="639479" y="5065368"/>
            <a:ext cx="2997843" cy="646672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２０２５</a:t>
            </a:r>
            <a:r>
              <a:rPr kumimoji="1" lang="ja-JP" altLang="en-US" sz="11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年</a:t>
            </a:r>
            <a:r>
              <a:rPr kumimoji="1" lang="ja-JP" altLang="en-US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１０</a:t>
            </a:r>
            <a:r>
              <a:rPr kumimoji="1" lang="ja-JP" altLang="en-US" sz="11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月</a:t>
            </a:r>
            <a:r>
              <a:rPr kumimoji="1" lang="ja-JP" altLang="en-US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２３</a:t>
            </a:r>
            <a:r>
              <a:rPr kumimoji="1" lang="ja-JP" altLang="en-US" sz="11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日（木）</a:t>
            </a:r>
            <a:endParaRPr kumimoji="1" lang="en-US" altLang="ja-JP" sz="11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１３：３０～１５：００</a:t>
            </a:r>
            <a:endParaRPr kumimoji="1" lang="en-US" altLang="ja-JP" sz="1100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C1FCD924-75B9-4652-5728-2F65D7AB40F9}"/>
              </a:ext>
            </a:extLst>
          </p:cNvPr>
          <p:cNvSpPr/>
          <p:nvPr/>
        </p:nvSpPr>
        <p:spPr>
          <a:xfrm>
            <a:off x="639478" y="5824513"/>
            <a:ext cx="3483403" cy="1292929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鎌倉芸術館 第１会議室</a:t>
            </a:r>
            <a:endParaRPr kumimoji="1" lang="en-US" altLang="ja-JP" b="1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（鎌倉市大船</a:t>
            </a:r>
            <a:r>
              <a:rPr kumimoji="1" lang="en-US" altLang="ja-JP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6-1-2</a:t>
            </a:r>
            <a:r>
              <a:rPr kumimoji="1" lang="ja-JP" altLang="en-US" sz="16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</a:t>
            </a:r>
            <a:endParaRPr kumimoji="1" lang="en-US" altLang="ja-JP" sz="16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600"/>
              </a:spcAft>
            </a:pPr>
            <a:r>
              <a:rPr kumimoji="1" lang="ja-JP" altLang="en-US" sz="12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kumimoji="1" lang="ja-JP" altLang="en-US" sz="1400" u="sng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大船駅から徒歩約１０分</a:t>
            </a:r>
            <a:endParaRPr kumimoji="1" lang="en-US" altLang="ja-JP" sz="1200" u="sng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en-US" altLang="ja-JP" sz="11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kumimoji="1" lang="ja-JP" altLang="en-US" sz="11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お車でお越しの場合は、芸術館駐車場（有料）、近隣の有料駐車場をご利用ください。</a:t>
            </a:r>
            <a:endParaRPr kumimoji="1" lang="en-US" altLang="ja-JP" sz="11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8" name="四角形: 角を丸くする 17">
            <a:extLst>
              <a:ext uri="{FF2B5EF4-FFF2-40B4-BE49-F238E27FC236}">
                <a16:creationId xmlns:a16="http://schemas.microsoft.com/office/drawing/2014/main" id="{329D5938-16CE-A0A2-984C-95C9244018FE}"/>
              </a:ext>
            </a:extLst>
          </p:cNvPr>
          <p:cNvSpPr/>
          <p:nvPr/>
        </p:nvSpPr>
        <p:spPr>
          <a:xfrm>
            <a:off x="4255307" y="5347030"/>
            <a:ext cx="2311671" cy="24857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9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交通案内（ホームページより）</a:t>
            </a:r>
            <a:endParaRPr kumimoji="1" lang="en-US" altLang="ja-JP" sz="9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9" name="四角形: 角を丸くする 18">
            <a:extLst>
              <a:ext uri="{FF2B5EF4-FFF2-40B4-BE49-F238E27FC236}">
                <a16:creationId xmlns:a16="http://schemas.microsoft.com/office/drawing/2014/main" id="{AB5FDA67-4569-09A3-9FD1-65ADACB738E5}"/>
              </a:ext>
            </a:extLst>
          </p:cNvPr>
          <p:cNvSpPr/>
          <p:nvPr/>
        </p:nvSpPr>
        <p:spPr>
          <a:xfrm>
            <a:off x="31238" y="7195296"/>
            <a:ext cx="598681" cy="407015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定員</a:t>
            </a:r>
          </a:p>
        </p:txBody>
      </p:sp>
      <p:sp>
        <p:nvSpPr>
          <p:cNvPr id="21" name="四角形: 角を丸くする 20">
            <a:extLst>
              <a:ext uri="{FF2B5EF4-FFF2-40B4-BE49-F238E27FC236}">
                <a16:creationId xmlns:a16="http://schemas.microsoft.com/office/drawing/2014/main" id="{BAA8419E-4855-5B53-E546-B9F219AE42F4}"/>
              </a:ext>
            </a:extLst>
          </p:cNvPr>
          <p:cNvSpPr/>
          <p:nvPr/>
        </p:nvSpPr>
        <p:spPr>
          <a:xfrm>
            <a:off x="838550" y="7848299"/>
            <a:ext cx="5180900" cy="1405422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>
              <a:spcAft>
                <a:spcPts val="600"/>
              </a:spcAft>
            </a:pPr>
            <a:r>
              <a:rPr kumimoji="1"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kumimoji="1"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申込・問合せ先</a:t>
            </a:r>
            <a:r>
              <a:rPr kumimoji="1"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r>
              <a:rPr kumimoji="1"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鎌倉市基幹相談支援センター</a:t>
            </a:r>
            <a:endParaRPr kumimoji="1" lang="en-US" altLang="ja-JP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kumimoji="1"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申込方法</a:t>
            </a:r>
            <a:r>
              <a:rPr kumimoji="1"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  </a:t>
            </a:r>
            <a:r>
              <a:rPr kumimoji="1"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①電話　：０４６７－３９－６１２２</a:t>
            </a:r>
            <a:endParaRPr kumimoji="1" lang="en-US" altLang="ja-JP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  ②ＦＡＸ：０４６７－３９－６１３２</a:t>
            </a:r>
            <a:endParaRPr kumimoji="1" lang="en-US" altLang="ja-JP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Aft>
                <a:spcPts val="600"/>
              </a:spcAft>
            </a:pPr>
            <a:r>
              <a:rPr kumimoji="1"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　　  ③メール：</a:t>
            </a:r>
            <a:r>
              <a:rPr kumimoji="1" lang="en-US" altLang="ja-JP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  <a:hlinkClick r:id="" action="ppaction://noaction"/>
              </a:rPr>
              <a:t>kama-kikan@iaa.itkeeper.ne.jp</a:t>
            </a:r>
            <a:endParaRPr kumimoji="1" lang="en-US" altLang="ja-JP" sz="14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algn="ctr"/>
            <a:r>
              <a:rPr kumimoji="1" lang="en-US" altLang="ja-JP" sz="11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          ※</a:t>
            </a:r>
            <a:r>
              <a:rPr kumimoji="1" lang="ja-JP" altLang="en-US" sz="11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できるだけ事前申し込みをお願いいたします　　</a:t>
            </a:r>
            <a:endParaRPr kumimoji="1" lang="en-US" altLang="ja-JP" sz="11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2" name="四角形: 角を丸くする 21">
            <a:extLst>
              <a:ext uri="{FF2B5EF4-FFF2-40B4-BE49-F238E27FC236}">
                <a16:creationId xmlns:a16="http://schemas.microsoft.com/office/drawing/2014/main" id="{62551944-0FFE-6B84-FBB6-7BB49F2B542A}"/>
              </a:ext>
            </a:extLst>
          </p:cNvPr>
          <p:cNvSpPr/>
          <p:nvPr/>
        </p:nvSpPr>
        <p:spPr>
          <a:xfrm>
            <a:off x="0" y="9315753"/>
            <a:ext cx="6858000" cy="583896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共催：社会福祉法人ラファエル会鎌倉市基幹相談支援センター、神奈川県総合リハビリテーションセンター　</a:t>
            </a:r>
            <a:endParaRPr kumimoji="1" lang="en-US" altLang="ja-JP" sz="10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0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協力：鎌倉市障害福祉課、地域包括支援センター聖テレジア、社会福祉法人鎌倉市社会福祉協議会</a:t>
            </a:r>
            <a:endParaRPr kumimoji="1" lang="en-US" altLang="ja-JP" sz="100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F9073E62-858F-3A3E-685F-18987CA790EB}"/>
              </a:ext>
            </a:extLst>
          </p:cNvPr>
          <p:cNvSpPr/>
          <p:nvPr/>
        </p:nvSpPr>
        <p:spPr>
          <a:xfrm>
            <a:off x="639479" y="7183154"/>
            <a:ext cx="1315537" cy="43129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b="1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３０</a:t>
            </a:r>
            <a:r>
              <a:rPr kumimoji="1" lang="ja-JP" altLang="en-US" sz="1400" dirty="0">
                <a:solidFill>
                  <a:schemeClr val="tx1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名</a:t>
            </a:r>
            <a:endParaRPr kumimoji="1" lang="en-US" altLang="ja-JP" sz="1050" dirty="0">
              <a:solidFill>
                <a:schemeClr val="tx1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" name="四角形: 角度付き 3">
            <a:extLst>
              <a:ext uri="{FF2B5EF4-FFF2-40B4-BE49-F238E27FC236}">
                <a16:creationId xmlns:a16="http://schemas.microsoft.com/office/drawing/2014/main" id="{D4D27A6A-8583-AC23-21CD-C9267C1F53E9}"/>
              </a:ext>
            </a:extLst>
          </p:cNvPr>
          <p:cNvSpPr/>
          <p:nvPr/>
        </p:nvSpPr>
        <p:spPr>
          <a:xfrm>
            <a:off x="178178" y="103649"/>
            <a:ext cx="6504982" cy="1208532"/>
          </a:xfrm>
          <a:prstGeom prst="bevel">
            <a:avLst>
              <a:gd name="adj" fmla="val 4174"/>
            </a:avLst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487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第１回　鎌倉市 高次脳機能障害</a:t>
            </a:r>
            <a:endParaRPr kumimoji="1" lang="en-US" altLang="ja-JP" sz="28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HG丸ｺﾞｼｯｸM-PRO" panose="020F0600000000000000" pitchFamily="50" charset="-128"/>
              <a:ea typeface="HG丸ｺﾞｼｯｸM-PRO" panose="020F0600000000000000" pitchFamily="50" charset="-128"/>
              <a:cs typeface="+mn-cs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HG丸ｺﾞｼｯｸM-PRO" panose="020F0600000000000000" pitchFamily="50" charset="-128"/>
                <a:ea typeface="HG丸ｺﾞｼｯｸM-PRO" panose="020F0600000000000000" pitchFamily="50" charset="-128"/>
                <a:cs typeface="+mn-cs"/>
              </a:rPr>
              <a:t>当事者・家族交流会</a:t>
            </a:r>
            <a:endParaRPr kumimoji="1" lang="ja-JP" altLang="en-US" sz="1600" b="1" dirty="0"/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A417E2B8-D7F0-F653-50E4-4CF02066BFBA}"/>
              </a:ext>
            </a:extLst>
          </p:cNvPr>
          <p:cNvSpPr/>
          <p:nvPr/>
        </p:nvSpPr>
        <p:spPr>
          <a:xfrm>
            <a:off x="31239" y="5185197"/>
            <a:ext cx="598681" cy="407015"/>
          </a:xfrm>
          <a:prstGeom prst="round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dirty="0"/>
              <a:t>日時</a:t>
            </a:r>
          </a:p>
        </p:txBody>
      </p:sp>
      <p:sp>
        <p:nvSpPr>
          <p:cNvPr id="6" name="楕円 5">
            <a:extLst>
              <a:ext uri="{FF2B5EF4-FFF2-40B4-BE49-F238E27FC236}">
                <a16:creationId xmlns:a16="http://schemas.microsoft.com/office/drawing/2014/main" id="{9F07C3A9-5DA5-3882-BC7E-C596CFDCFCF8}"/>
              </a:ext>
            </a:extLst>
          </p:cNvPr>
          <p:cNvSpPr/>
          <p:nvPr/>
        </p:nvSpPr>
        <p:spPr>
          <a:xfrm rot="582264">
            <a:off x="5679255" y="784190"/>
            <a:ext cx="956382" cy="605424"/>
          </a:xfrm>
          <a:prstGeom prst="ellipse">
            <a:avLst/>
          </a:prstGeom>
          <a:solidFill>
            <a:schemeClr val="accent5"/>
          </a:solidFill>
          <a:ln>
            <a:solidFill>
              <a:schemeClr val="accent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/>
              <a:t>参加無料</a:t>
            </a:r>
          </a:p>
        </p:txBody>
      </p:sp>
    </p:spTree>
    <p:extLst>
      <p:ext uri="{BB962C8B-B14F-4D97-AF65-F5344CB8AC3E}">
        <p14:creationId xmlns:p14="http://schemas.microsoft.com/office/powerpoint/2010/main" val="40799560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729</TotalTime>
  <Words>250</Words>
  <Application>Microsoft Office PowerPoint</Application>
  <PresentationFormat>ユーザー設定</PresentationFormat>
  <Paragraphs>29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K.Sato</dc:creator>
  <cp:lastModifiedBy>K.Sato</cp:lastModifiedBy>
  <cp:revision>25</cp:revision>
  <cp:lastPrinted>2025-09-02T23:51:10Z</cp:lastPrinted>
  <dcterms:created xsi:type="dcterms:W3CDTF">2025-08-29T03:13:28Z</dcterms:created>
  <dcterms:modified xsi:type="dcterms:W3CDTF">2025-09-04T23:59:22Z</dcterms:modified>
</cp:coreProperties>
</file>